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7" r:id="rId10"/>
    <p:sldId id="264" r:id="rId11"/>
    <p:sldId id="26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DC5B73-0B14-F046-94D7-9BF58F52A1AA}" v="11" dt="2026-02-13T08:51:27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Jimenez" userId="S::jj22e@fsu.edu::bd2e2c80-2cc4-4703-b4f3-545968c44723" providerId="AD" clId="Web-{BEDC5B73-0B14-F046-94D7-9BF58F52A1AA}"/>
    <pc:docChg chg="addSld delSld modSld">
      <pc:chgData name="John Jimenez" userId="S::jj22e@fsu.edu::bd2e2c80-2cc4-4703-b4f3-545968c44723" providerId="AD" clId="Web-{BEDC5B73-0B14-F046-94D7-9BF58F52A1AA}" dt="2026-02-13T08:51:27.364" v="10" actId="20577"/>
      <pc:docMkLst>
        <pc:docMk/>
      </pc:docMkLst>
      <pc:sldChg chg="modSp">
        <pc:chgData name="John Jimenez" userId="S::jj22e@fsu.edu::bd2e2c80-2cc4-4703-b4f3-545968c44723" providerId="AD" clId="Web-{BEDC5B73-0B14-F046-94D7-9BF58F52A1AA}" dt="2026-02-13T08:50:55.566" v="9" actId="14100"/>
        <pc:sldMkLst>
          <pc:docMk/>
          <pc:sldMk cId="0" sldId="257"/>
        </pc:sldMkLst>
        <pc:spChg chg="mod">
          <ac:chgData name="John Jimenez" userId="S::jj22e@fsu.edu::bd2e2c80-2cc4-4703-b4f3-545968c44723" providerId="AD" clId="Web-{BEDC5B73-0B14-F046-94D7-9BF58F52A1AA}" dt="2026-02-13T08:50:55.566" v="9" actId="14100"/>
          <ac:spMkLst>
            <pc:docMk/>
            <pc:sldMk cId="0" sldId="257"/>
            <ac:spMk id="12" creationId="{00000000-0000-0000-0000-000000000000}"/>
          </ac:spMkLst>
        </pc:spChg>
      </pc:sldChg>
      <pc:sldChg chg="modSp">
        <pc:chgData name="John Jimenez" userId="S::jj22e@fsu.edu::bd2e2c80-2cc4-4703-b4f3-545968c44723" providerId="AD" clId="Web-{BEDC5B73-0B14-F046-94D7-9BF58F52A1AA}" dt="2026-02-13T08:48:07.681" v="1" actId="14100"/>
        <pc:sldMkLst>
          <pc:docMk/>
          <pc:sldMk cId="0" sldId="258"/>
        </pc:sldMkLst>
        <pc:spChg chg="mod">
          <ac:chgData name="John Jimenez" userId="S::jj22e@fsu.edu::bd2e2c80-2cc4-4703-b4f3-545968c44723" providerId="AD" clId="Web-{BEDC5B73-0B14-F046-94D7-9BF58F52A1AA}" dt="2026-02-13T08:48:07.681" v="1" actId="14100"/>
          <ac:spMkLst>
            <pc:docMk/>
            <pc:sldMk cId="0" sldId="258"/>
            <ac:spMk id="12" creationId="{00000000-0000-0000-0000-000000000000}"/>
          </ac:spMkLst>
        </pc:spChg>
        <pc:spChg chg="mod">
          <ac:chgData name="John Jimenez" userId="S::jj22e@fsu.edu::bd2e2c80-2cc4-4703-b4f3-545968c44723" providerId="AD" clId="Web-{BEDC5B73-0B14-F046-94D7-9BF58F52A1AA}" dt="2026-02-13T08:47:57.523" v="0" actId="14100"/>
          <ac:spMkLst>
            <pc:docMk/>
            <pc:sldMk cId="0" sldId="258"/>
            <ac:spMk id="16" creationId="{00000000-0000-0000-0000-000000000000}"/>
          </ac:spMkLst>
        </pc:spChg>
      </pc:sldChg>
      <pc:sldChg chg="modSp">
        <pc:chgData name="John Jimenez" userId="S::jj22e@fsu.edu::bd2e2c80-2cc4-4703-b4f3-545968c44723" providerId="AD" clId="Web-{BEDC5B73-0B14-F046-94D7-9BF58F52A1AA}" dt="2026-02-13T08:51:27.364" v="10" actId="20577"/>
        <pc:sldMkLst>
          <pc:docMk/>
          <pc:sldMk cId="0" sldId="261"/>
        </pc:sldMkLst>
        <pc:spChg chg="mod">
          <ac:chgData name="John Jimenez" userId="S::jj22e@fsu.edu::bd2e2c80-2cc4-4703-b4f3-545968c44723" providerId="AD" clId="Web-{BEDC5B73-0B14-F046-94D7-9BF58F52A1AA}" dt="2026-02-13T08:51:27.364" v="10" actId="20577"/>
          <ac:spMkLst>
            <pc:docMk/>
            <pc:sldMk cId="0" sldId="261"/>
            <ac:spMk id="28" creationId="{00000000-0000-0000-0000-000000000000}"/>
          </ac:spMkLst>
        </pc:spChg>
      </pc:sldChg>
      <pc:sldChg chg="del">
        <pc:chgData name="John Jimenez" userId="S::jj22e@fsu.edu::bd2e2c80-2cc4-4703-b4f3-545968c44723" providerId="AD" clId="Web-{BEDC5B73-0B14-F046-94D7-9BF58F52A1AA}" dt="2026-02-13T08:50:02.002" v="6"/>
        <pc:sldMkLst>
          <pc:docMk/>
          <pc:sldMk cId="0" sldId="263"/>
        </pc:sldMkLst>
      </pc:sldChg>
      <pc:sldChg chg="delSp add">
        <pc:chgData name="John Jimenez" userId="S::jj22e@fsu.edu::bd2e2c80-2cc4-4703-b4f3-545968c44723" providerId="AD" clId="Web-{BEDC5B73-0B14-F046-94D7-9BF58F52A1AA}" dt="2026-02-13T08:49:32.344" v="4"/>
        <pc:sldMkLst>
          <pc:docMk/>
          <pc:sldMk cId="3172590312" sldId="266"/>
        </pc:sldMkLst>
        <pc:spChg chg="del">
          <ac:chgData name="John Jimenez" userId="S::jj22e@fsu.edu::bd2e2c80-2cc4-4703-b4f3-545968c44723" providerId="AD" clId="Web-{BEDC5B73-0B14-F046-94D7-9BF58F52A1AA}" dt="2026-02-13T08:49:29.125" v="3"/>
          <ac:spMkLst>
            <pc:docMk/>
            <pc:sldMk cId="3172590312" sldId="266"/>
            <ac:spMk id="3" creationId="{00000000-0000-0000-0000-000000000000}"/>
          </ac:spMkLst>
        </pc:spChg>
        <pc:spChg chg="del">
          <ac:chgData name="John Jimenez" userId="S::jj22e@fsu.edu::bd2e2c80-2cc4-4703-b4f3-545968c44723" providerId="AD" clId="Web-{BEDC5B73-0B14-F046-94D7-9BF58F52A1AA}" dt="2026-02-13T08:49:32.344" v="4"/>
          <ac:spMkLst>
            <pc:docMk/>
            <pc:sldMk cId="3172590312" sldId="266"/>
            <ac:spMk id="28" creationId="{00000000-0000-0000-0000-000000000000}"/>
          </ac:spMkLst>
        </pc:spChg>
      </pc:sldChg>
      <pc:sldChg chg="modSp add">
        <pc:chgData name="John Jimenez" userId="S::jj22e@fsu.edu::bd2e2c80-2cc4-4703-b4f3-545968c44723" providerId="AD" clId="Web-{BEDC5B73-0B14-F046-94D7-9BF58F52A1AA}" dt="2026-02-13T08:50:17.565" v="8" actId="14100"/>
        <pc:sldMkLst>
          <pc:docMk/>
          <pc:sldMk cId="4205806307" sldId="267"/>
        </pc:sldMkLst>
        <pc:spChg chg="mod">
          <ac:chgData name="John Jimenez" userId="S::jj22e@fsu.edu::bd2e2c80-2cc4-4703-b4f3-545968c44723" providerId="AD" clId="Web-{BEDC5B73-0B14-F046-94D7-9BF58F52A1AA}" dt="2026-02-13T08:50:13.408" v="7" actId="14100"/>
          <ac:spMkLst>
            <pc:docMk/>
            <pc:sldMk cId="4205806307" sldId="267"/>
            <ac:spMk id="4" creationId="{00000000-0000-0000-0000-000000000000}"/>
          </ac:spMkLst>
        </pc:spChg>
        <pc:spChg chg="mod">
          <ac:chgData name="John Jimenez" userId="S::jj22e@fsu.edu::bd2e2c80-2cc4-4703-b4f3-545968c44723" providerId="AD" clId="Web-{BEDC5B73-0B14-F046-94D7-9BF58F52A1AA}" dt="2026-02-13T08:50:17.565" v="8" actId="14100"/>
          <ac:spMkLst>
            <pc:docMk/>
            <pc:sldMk cId="4205806307" sldId="267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4DF57-C9A4-4075-B1A2-5AA84C20F578}" type="datetimeFigureOut"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DCF00-D78D-4AEF-B99B-8238D4C66C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07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Library Health Audit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CADCFC"/>
                </a:solidFill>
              </a:rPr>
              <a:t>Preservation &amp; Archival Strategic Roadmap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</a:rPr>
              <a:t>John Jimenez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</a:rPr>
              <a:t>INTERN | INFORMATION TECHNOLOGY SERVICES (ITS)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</a:rPr>
              <a:t>jjimenez3@fsu.edu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Strategic Outcomes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73152" cy="54864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430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Search Velocity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1417320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Reduced discovery time with clean, optimized library structure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73152" cy="54864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0574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Risk Mitigation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331720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100% of sensitive credential files secured in restricted storage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73152" cy="54864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9718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Data Integrity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31520" y="3246120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100% preservation of all records with full metadata audit trail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73152" cy="54864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3886200"/>
            <a:ext cx="7772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Full Accountability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31520" y="4160520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All moves tracked in Master Excel + embedded archive metadata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Questions?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ADCFC"/>
                </a:solidFill>
              </a:rPr>
              <a:t>Supporting Excel data and PowerShell scripts available for deep-dive review.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John Jimenez</a:t>
            </a:r>
            <a:endParaRPr lang="en-US" sz="14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ITS | INFORMATION TECHNOLOGY SERVICES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The Framework: PnP PowerShell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2C2C2C"/>
                </a:solidFill>
              </a:rPr>
              <a:t>A Scalable Solution for Enterprise SharePoint Management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8229600" cy="45720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389888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What makes this audit possible: Enterprise-grade automation at scale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874520"/>
            <a:ext cx="2743200" cy="219456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20116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Mass Data Extraction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42316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8,342 files analyzed in under 5 minutes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Full metadata, paths, sizes, permissions captured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Byte-level duplicate detection across entire library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874520"/>
            <a:ext cx="2743200" cy="219456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20116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Intelligent Migration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20440" y="242316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Preserves folder structure automatically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Handles threshold constraints with batch processing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Zero-downtime execution during off-peak hours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1874520"/>
            <a:ext cx="2467477" cy="219456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46520" y="201168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Complete Audit Trail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446520" y="242316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Every file move tracked with batch IDs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Metadata preservation across 7+ custom columns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C2C2C"/>
                </a:solidFill>
              </a:rPr>
              <a:t>Instant rollback capability if needed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4206240"/>
            <a:ext cx="8229600" cy="64008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4343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761"/>
                </a:solidFill>
              </a:rPr>
              <a:t>This framework is replicable: Any ITS library can use this approach for health audits and archival migrations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Data Analysis: Leveraging FSU's Copilot for M365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4023360" cy="2743200"/>
          </a:xfrm>
          <a:prstGeom prst="rect">
            <a:avLst/>
          </a:prstGeom>
          <a:solidFill>
            <a:srgbClr val="F8F8F8"/>
          </a:solidFill>
          <a:ln w="254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The Challenge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187452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87452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8,342 files extracted to CSV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19456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60120" y="219456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Identify byte-matched duplicates across folders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251460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60120" y="251460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Categorize legacy files (untouched since 2022)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283464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60120" y="283464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Map deep nesting patterns (8-14 levels)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31520" y="315468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60120" y="3154680"/>
            <a:ext cx="3337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Generate actionable insights for migration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663440" y="1280160"/>
            <a:ext cx="4023360" cy="2743200"/>
          </a:xfrm>
          <a:prstGeom prst="rect">
            <a:avLst/>
          </a:prstGeom>
          <a:solidFill>
            <a:srgbClr val="CADCFC"/>
          </a:solidFill>
          <a:ln w="38100">
            <a:solidFill>
              <a:srgbClr val="107C1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1417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The Solution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937760" y="187452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7C10"/>
                </a:solidFill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212080" y="187452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FSU's Copilot for M365 (enterprise-licensed)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219456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7C10"/>
                </a:solidFill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212080" y="21945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Excel integration for structured data analysis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37760" y="251460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7C10"/>
                </a:solidFill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12080" y="251460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Enterprise-grade security: encrypted prompts &amp; data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37760" y="283464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7C10"/>
                </a:solidFill>
              </a:rPr>
              <a:t>✓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212080" y="28346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Pattern recognition across 8,342 rows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37760" y="3154680"/>
            <a:ext cx="228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7C10"/>
                </a:solidFill>
              </a:rPr>
              <a:t>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212080" y="31546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Insights generated: 30 minutes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0080" y="429768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Demonstrating ROI on FSU's existing Copilot investment for data-driven operational efficiency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72590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Key Audit Statistics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C2C2C"/>
                </a:solidFill>
              </a:rPr>
              <a:t>ITS-EDM Library Composition (8,342 Objects)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743200" cy="2103120"/>
          </a:xfrm>
          <a:prstGeom prst="rect">
            <a:avLst/>
          </a:prstGeom>
          <a:solidFill>
            <a:srgbClr val="8B2635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554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33.5%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</a:rPr>
              <a:t>REDUNDANCY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269748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2,796 redundant file instances identified for archival migration.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371600"/>
            <a:ext cx="2743200" cy="2103120"/>
          </a:xfrm>
          <a:prstGeom prst="rect">
            <a:avLst/>
          </a:prstGeom>
          <a:solidFill>
            <a:srgbClr val="6B4C7C"/>
          </a:solidFill>
          <a:ln/>
        </p:spPr>
      </p:sp>
      <p:sp>
        <p:nvSpPr>
          <p:cNvPr id="9" name="Text 7"/>
          <p:cNvSpPr/>
          <p:nvPr/>
        </p:nvSpPr>
        <p:spPr>
          <a:xfrm>
            <a:off x="3383280" y="1554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68%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83280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</a:rPr>
              <a:t>LEGACY LOAD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520440" y="269748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5,670 files untouched since 2022 causing primary site clutter.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1371600"/>
            <a:ext cx="2552700" cy="2103120"/>
          </a:xfrm>
          <a:prstGeom prst="rect">
            <a:avLst/>
          </a:prstGeom>
          <a:solidFill>
            <a:srgbClr val="C9A961"/>
          </a:solidFill>
          <a:ln/>
        </p:spPr>
      </p:sp>
      <p:sp>
        <p:nvSpPr>
          <p:cNvPr id="13" name="Text 11"/>
          <p:cNvSpPr/>
          <p:nvPr/>
        </p:nvSpPr>
        <p:spPr>
          <a:xfrm>
            <a:off x="6309360" y="1554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</a:rPr>
              <a:t>1,821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309360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FFFFFF"/>
                </a:solidFill>
              </a:rPr>
              <a:t>DEEP FILES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46520" y="269748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Objects nested 8-14 levels deep, making them invisible to search.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657600"/>
            <a:ext cx="8430126" cy="548640"/>
          </a:xfrm>
          <a:prstGeom prst="rect">
            <a:avLst/>
          </a:prstGeom>
          <a:solidFill>
            <a:srgbClr val="D64545"/>
          </a:solidFill>
          <a:ln/>
        </p:spPr>
      </p:sp>
      <p:sp>
        <p:nvSpPr>
          <p:cNvPr id="17" name="Text 15"/>
          <p:cNvSpPr/>
          <p:nvPr/>
        </p:nvSpPr>
        <p:spPr>
          <a:xfrm>
            <a:off x="594360" y="379476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PERFORMANCE IMPACT: 8,072 items exceed SharePoint's 5,000-item threshold, causing server load restrictions and degraded search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1E2761"/>
                </a:solidFill>
              </a:rPr>
              <a:t>STRATEGY: Zero Deletion. Segregate active data from historical assets to restore system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Business Impact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280160" y="109728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System Performance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137160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Currently degraded, blocking bulk operations for entire team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280160" y="196596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User Productivity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80160" y="224028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Slow search affecting 12+ team members daily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283464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8346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🔐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280160" y="28346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Security Risk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80160" y="310896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36 credential files in unsecured locations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370332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703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📋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280160" y="370332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761"/>
                </a:solidFill>
              </a:rPr>
              <a:t>Compliance Gap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3977640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</a:rPr>
              <a:t>No audit trail for file lifecycle management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Proposed Action Plan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548640" y="9144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9144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9144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Archive Design &amp; Setup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126480" y="9144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2C2C2C"/>
                </a:solidFill>
              </a:rPr>
              <a:t>Week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11430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Audit existing custom metadata columns for preservation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Design archive structure (preserve folder hierarchy)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Coordinate with SharePoint admins for site provisioning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16002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6002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16002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Security Triage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126480" y="16002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2C2C2C"/>
                </a:solidFill>
              </a:rPr>
              <a:t>Week 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18288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Vault 36 high-risk credential files to restricted FSU storage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22860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2286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05840" y="22860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Redundancy Segregation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26480" y="22860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2C2C2C"/>
                </a:solidFill>
              </a:rPr>
              <a:t>Week 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05840" y="25146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Migrate byte-matched duplicates to archive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Preserve structure for multi-location files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Reduce search noise in active library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29718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2971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05840" y="29718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Path Flattening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126480" y="29718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2C2C2C"/>
                </a:solidFill>
              </a:rPr>
              <a:t>Week 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05840" y="32004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Relocate deep files to shallow structure (max 5 levels)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Optimize for search discoverability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3657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24" name="Text 22"/>
          <p:cNvSpPr/>
          <p:nvPr/>
        </p:nvSpPr>
        <p:spPr>
          <a:xfrm>
            <a:off x="548640" y="3657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05840" y="365760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Legacy Transition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126480" y="3657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2C2C2C"/>
                </a:solidFill>
              </a:rPr>
              <a:t>Week 5-6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005840" y="38862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Execute full migration with metadata preservation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2C2C2C"/>
                </a:solidFill>
              </a:rPr>
              <a:t>Migrate all pre-2023 data with complete audit trail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Archive Structure Design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2C2C2C"/>
                </a:solidFill>
              </a:rPr>
              <a:t>Recommended Approach: Preserve Folder Hierarchy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886200" cy="301752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50876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Folder Structure Preserved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19202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Maintains user familiarity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✓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05840" y="224028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Files in multiple locations stay in multiple locations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5603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Intuitive navigation and browsing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8803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05840" y="2880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No filename collision issues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3291840"/>
            <a:ext cx="3520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761"/>
                </a:solidFill>
              </a:rPr>
              <a:t>Example Structure: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3520440"/>
            <a:ext cx="3520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/Archive/Projects/2020/Budget/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/Archive/Templates/Design/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C2C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/Archive/Administrative/HR/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800600" y="1371600"/>
            <a:ext cx="3886200" cy="3017520"/>
          </a:xfrm>
          <a:prstGeom prst="rect">
            <a:avLst/>
          </a:prstGeom>
          <a:solidFill>
            <a:srgbClr val="F5F5F5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83480" y="150876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Metadata Preservation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074920" y="192024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303520" y="19202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Migration Date &amp; Batch ID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74920" y="224028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03520" y="2240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Original Modified Date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74920" y="256032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03520" y="2560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File Age at Migration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74920" y="288036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303520" y="28803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Migrated By (accountability)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74920" y="320040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761"/>
                </a:solidFill>
              </a:rPr>
              <a:t>•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03520" y="320040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Custom columns (if applicable)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983480" y="3291840"/>
            <a:ext cx="3520440" cy="7315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indent="0">
              <a:buNone/>
            </a:pPr>
            <a:endParaRPr lang="en-US" sz="1000" i="1" dirty="0">
              <a:solidFill>
                <a:srgbClr val="2C2C2C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Risk Mitigation &amp; Rollback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886200" cy="118872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32588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Pilot Testing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64592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100-200 file validation before full migration to verify process integrity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800600" y="1188720"/>
            <a:ext cx="3886200" cy="118872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83480" y="132588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Batch Processing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83480" y="164592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500-file batches stay under threshold limits to avoid system strain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3886200" cy="118872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78892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Rollback Capability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Migration batch IDs enable instant reversal of any migration phase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00600" y="2651760"/>
            <a:ext cx="3886200" cy="1188720"/>
          </a:xfrm>
          <a:prstGeom prst="rect">
            <a:avLst/>
          </a:prstGeom>
          <a:solidFill>
            <a:srgbClr val="CADCFC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83480" y="278892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</a:rPr>
              <a:t>Zero Data Loss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983480" y="3108960"/>
            <a:ext cx="35204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2C2C2C"/>
                </a:solidFill>
              </a:rPr>
              <a:t>All files preserved with full metadata and original modification dates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E2761"/>
                </a:solidFill>
              </a:rPr>
              <a:t>Strategic Alignment: SMART Repository Readiness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285173"/>
            <a:ext cx="3886200" cy="1117332"/>
          </a:xfrm>
          <a:prstGeom prst="rect">
            <a:avLst/>
          </a:prstGeom>
          <a:solidFill>
            <a:srgbClr val="FFE6E6"/>
          </a:solidFill>
          <a:ln w="25400">
            <a:solidFill>
              <a:srgbClr val="D645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64545"/>
                </a:solidFill>
              </a:rPr>
              <a:t>Current State: Pre-Audit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✗ 8,342 objects with inconsistent metadata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✗ No standardized documentation structure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✗ Redundant files creating confusion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434840" y="1691640"/>
            <a:ext cx="548640" cy="365760"/>
          </a:xfrm>
          <a:prstGeom prst="rightArrow">
            <a:avLst/>
          </a:prstGeom>
          <a:solidFill>
            <a:srgbClr val="C9A9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166360" y="1285173"/>
            <a:ext cx="3520440" cy="1127359"/>
          </a:xfrm>
          <a:prstGeom prst="rect">
            <a:avLst/>
          </a:prstGeom>
          <a:solidFill>
            <a:srgbClr val="E6F7E6"/>
          </a:solidFill>
          <a:ln w="25400">
            <a:solidFill>
              <a:srgbClr val="107C1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349240" y="14173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7C10"/>
                </a:solidFill>
              </a:rPr>
              <a:t>Post-Migration: SMART Ready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440680" y="1783080"/>
            <a:ext cx="3017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✓ Clean, categorized archive structure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40680" y="2011680"/>
            <a:ext cx="3017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✓ Full metadata tracking &amp; audit trail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40680" y="2240280"/>
            <a:ext cx="3017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✓ AI-ready documentation repository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2514600"/>
            <a:ext cx="8229600" cy="411480"/>
          </a:xfrm>
          <a:prstGeom prst="rect">
            <a:avLst/>
          </a:prstGeom>
          <a:solidFill>
            <a:srgbClr val="0078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40080" y="2633472"/>
            <a:ext cx="7863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How This Project Supports SMART Repository Goals: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063240"/>
            <a:ext cx="274320" cy="27432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30632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308152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</a:rPr>
              <a:t>Secure: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651760" y="3081528"/>
            <a:ext cx="5852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Metadata audit ensures proper documentation of file ownership and security classifications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3383280"/>
            <a:ext cx="274320" cy="27432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33832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M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340156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</a:rPr>
              <a:t>Manageable: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651760" y="3401568"/>
            <a:ext cx="5852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Archive structure with full audit trail provides template for standardized repository organization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3703320"/>
            <a:ext cx="274320" cy="27432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3703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A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14400" y="372160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</a:rPr>
              <a:t>Accessible: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651760" y="3721608"/>
            <a:ext cx="5852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Folder hierarchy preservation maintains intuitive navigation patterns users expect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4023360"/>
            <a:ext cx="274320" cy="27432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48640" y="40233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R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14400" y="404164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</a:rPr>
              <a:t>Reliable: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2651760" y="4041648"/>
            <a:ext cx="5852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Complete metadata tracking ensures documentation can be trusted and repurposed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48640" y="4343400"/>
            <a:ext cx="274320" cy="27432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48640" y="43434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T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914400" y="4361688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</a:rPr>
              <a:t>Timely: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2651760" y="4361688"/>
            <a:ext cx="5852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2C2C"/>
                </a:solidFill>
              </a:rPr>
              <a:t>AI-assisted analysis demonstrates how SMART can leverage Copilot for rapid information retrieval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461772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2C2C2C"/>
                </a:solidFill>
              </a:rPr>
              <a:t>This audit methodology can be replicated across other ITS libraries to prepare for SMART Repository migration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0580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ITS-EDM Library Health Audit - Strategic Presentation</dc:title>
  <dc:subject>PptxGenJS Presentation</dc:subject>
  <dc:creator>John Jimenez</dc:creator>
  <cp:lastModifiedBy>John Jimenez</cp:lastModifiedBy>
  <cp:revision>13</cp:revision>
  <dcterms:created xsi:type="dcterms:W3CDTF">2026-02-13T07:47:48Z</dcterms:created>
  <dcterms:modified xsi:type="dcterms:W3CDTF">2026-02-13T08:51:38Z</dcterms:modified>
</cp:coreProperties>
</file>